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2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57" r:id="rId6"/>
    <p:sldId id="265" r:id="rId7"/>
    <p:sldId id="262" r:id="rId8"/>
    <p:sldId id="263" r:id="rId9"/>
    <p:sldId id="279" r:id="rId10"/>
    <p:sldId id="280" r:id="rId11"/>
    <p:sldId id="264" r:id="rId12"/>
    <p:sldId id="268" r:id="rId13"/>
    <p:sldId id="274" r:id="rId14"/>
    <p:sldId id="272" r:id="rId15"/>
    <p:sldId id="281" r:id="rId16"/>
    <p:sldId id="269" r:id="rId17"/>
    <p:sldId id="271" r:id="rId18"/>
    <p:sldId id="273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B03BE-017C-4521-BD6A-A70ECE5DA4D1}" type="datetimeFigureOut">
              <a:rPr lang="en-US" smtClean="0"/>
              <a:t>6/9/2025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30844-B351-4F59-B6E0-B8AE499222F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98478E-88A2-4172-B092-5DADAF716A3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5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7120D-D993-42A8-9EBA-FE3785E1A880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7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CC1B-12AE-4296-AA4D-337596684CE7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2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E72E-AD72-42A2-8D18-D94D800210A5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8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DA960-0774-443D-A80B-37ED501BD524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7CAE-8065-4E24-8A13-4F01FA5513B7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2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49A32-C28E-475A-AF25-9D5FD54351BC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049E-ABDB-468A-B3B6-62664791575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0A4E-AA70-4CD3-BA94-4EE54B1DCD2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B01D-2E5E-4BAE-8FBD-3D84D4945F07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5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8F16-7810-4579-B70F-80A116C3955B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B386EE6-3352-4614-8D23-541B825382A0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0814532-9A67-4232-B4BF-E1F85BAD7C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1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4295" y="2908740"/>
            <a:ext cx="7602894" cy="1469669"/>
          </a:xfrm>
        </p:spPr>
        <p:txBody>
          <a:bodyPr>
            <a:noAutofit/>
          </a:bodyPr>
          <a:lstStyle/>
          <a:p>
            <a:pPr algn="ctr"/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Мобільний</a:t>
            </a: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додаток</a:t>
            </a: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для</a:t>
            </a: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управління</a:t>
            </a: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гардеробом</a:t>
            </a: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.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/>
            </a:r>
            <a:b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uk-UA" altLang="en-US" sz="14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/>
            </a:r>
            <a:br>
              <a:rPr lang="uk-UA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</a:br>
            <a:r>
              <a:rPr lang="en-US" altLang="en-US" sz="4000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Front-end</a:t>
            </a:r>
            <a:endParaRPr lang="en-US" sz="4000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lt"/>
            </a:endParaRPr>
          </a:p>
        </p:txBody>
      </p:sp>
      <p:sp>
        <p:nvSpPr>
          <p:cNvPr id="1049" name="Номер слайда 10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</a:t>
            </a:fld>
            <a:endParaRPr lang="en-US" dirty="0"/>
          </a:p>
        </p:txBody>
      </p:sp>
      <p:sp>
        <p:nvSpPr>
          <p:cNvPr id="58" name="Подзаголовок 2"/>
          <p:cNvSpPr txBox="1"/>
          <p:nvPr/>
        </p:nvSpPr>
        <p:spPr>
          <a:xfrm>
            <a:off x="2283042" y="5347996"/>
            <a:ext cx="2239347" cy="131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/>
              <a:t>Виконав:</a:t>
            </a:r>
          </a:p>
          <a:p>
            <a:pPr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/>
              <a:t>ст. гр. ПЗПІ-21-6</a:t>
            </a:r>
          </a:p>
          <a:p>
            <a:pPr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/>
              <a:t>Малюта О. В.</a:t>
            </a:r>
            <a:endParaRPr lang="en-US" sz="2100" dirty="0"/>
          </a:p>
        </p:txBody>
      </p:sp>
      <p:sp>
        <p:nvSpPr>
          <p:cNvPr id="59" name="Подзаголовок 2"/>
          <p:cNvSpPr txBox="1"/>
          <p:nvPr/>
        </p:nvSpPr>
        <p:spPr>
          <a:xfrm>
            <a:off x="2684105" y="237308"/>
            <a:ext cx="7063273" cy="2233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/>
              <a:t>Міністерство освіти і науки України</a:t>
            </a:r>
            <a:endParaRPr lang="en-US" dirty="0"/>
          </a:p>
          <a:p>
            <a:r>
              <a:rPr lang="uk-UA" dirty="0"/>
              <a:t>Харківський національний університет </a:t>
            </a:r>
            <a:r>
              <a:rPr lang="uk-UA" dirty="0" smtClean="0"/>
              <a:t>радіоелектроніки</a:t>
            </a:r>
          </a:p>
          <a:p>
            <a:r>
              <a:rPr lang="uk-UA" sz="1050" dirty="0" smtClean="0"/>
              <a:t> </a:t>
            </a:r>
          </a:p>
          <a:p>
            <a:r>
              <a:rPr lang="uk-UA" b="1" dirty="0" smtClean="0"/>
              <a:t>Кваліфікаційна робота бакалавра</a:t>
            </a:r>
            <a:endParaRPr lang="en-US" b="1" dirty="0"/>
          </a:p>
        </p:txBody>
      </p:sp>
      <p:sp>
        <p:nvSpPr>
          <p:cNvPr id="63" name="Подзаголовок 2"/>
          <p:cNvSpPr txBox="1"/>
          <p:nvPr/>
        </p:nvSpPr>
        <p:spPr>
          <a:xfrm>
            <a:off x="6883659" y="5347996"/>
            <a:ext cx="2876161" cy="1310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 smtClean="0"/>
              <a:t>Науковий керівник:</a:t>
            </a:r>
            <a:endParaRPr lang="en-US" sz="2100" dirty="0" smtClean="0"/>
          </a:p>
          <a:p>
            <a:pPr algn="r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 smtClean="0"/>
              <a:t>доц. кафедри ПІ</a:t>
            </a:r>
            <a:endParaRPr lang="en-US" sz="2100" dirty="0" smtClean="0"/>
          </a:p>
          <a:p>
            <a:pPr algn="r" defTabSz="4572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2100" dirty="0" smtClean="0"/>
              <a:t>Кравець Н. С.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77" y="47275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State Machine </a:t>
            </a:r>
            <a:r>
              <a:rPr lang="en-US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Diagram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10</a:t>
            </a:fld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534967" y="1532244"/>
            <a:ext cx="80865" cy="4782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C:\Users\olehm\Downloads\state_diagram-Стан елемент гардеробу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96" y="1532244"/>
            <a:ext cx="2595581" cy="47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olehm\Downloads\state_diagram-Стан комбінації гардеробу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22" y="1532244"/>
            <a:ext cx="2629205" cy="4691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6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ER-</a:t>
            </a:r>
            <a:r>
              <a:rPr lang="uk-UA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діаграма бази даних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11</a:t>
            </a:fld>
            <a:endParaRPr lang="en-US"/>
          </a:p>
        </p:txBody>
      </p:sp>
      <p:pic>
        <p:nvPicPr>
          <p:cNvPr id="5" name="Рисунок 4" descr="C:\Users\olehm\Downloads\db_er_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86" y="2091678"/>
            <a:ext cx="6299835" cy="39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302" y="304800"/>
            <a:ext cx="9875520" cy="1356360"/>
          </a:xfrm>
        </p:spPr>
        <p:txBody>
          <a:bodyPr/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Побудова </a:t>
            </a:r>
            <a:r>
              <a:rPr lang="uk-UA" alt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ахітектури</a:t>
            </a:r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uk-UA" alt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проєкту</a:t>
            </a:r>
            <a:endParaRPr lang="uk-UA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12</a:t>
            </a:fld>
            <a:endParaRPr lang="en-US"/>
          </a:p>
        </p:txBody>
      </p:sp>
      <p:pic>
        <p:nvPicPr>
          <p:cNvPr id="5" name="Рисунок 4" descr="C:\Users\olehm\Downloads\mvvm_architec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00" y="1661160"/>
            <a:ext cx="3902724" cy="480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одзаголовок 2"/>
          <p:cNvSpPr txBox="1"/>
          <p:nvPr/>
        </p:nvSpPr>
        <p:spPr>
          <a:xfrm>
            <a:off x="670249" y="3147669"/>
            <a:ext cx="2694992" cy="917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MVVM</a:t>
            </a:r>
            <a:endParaRPr lang="ru-RU" sz="2800" b="1" dirty="0" smtClean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(Model-View-</a:t>
            </a:r>
            <a:r>
              <a:rPr lang="en-US" sz="1600" b="1" dirty="0" err="1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ViewModel</a:t>
            </a:r>
            <a:r>
              <a:rPr lang="en-US" sz="1600" b="1" dirty="0" smtClean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)</a:t>
            </a:r>
            <a:endParaRPr lang="en-US" sz="1600" b="1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800" y="1661160"/>
            <a:ext cx="1720022" cy="4360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27" y="319318"/>
            <a:ext cx="9875520" cy="1356360"/>
          </a:xfrm>
        </p:spPr>
        <p:txBody>
          <a:bodyPr>
            <a:normAutofit/>
          </a:bodyPr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Реалізація цікавих рішень</a:t>
            </a:r>
            <a:endParaRPr lang="en-US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85" y="1822891"/>
            <a:ext cx="2206693" cy="3495996"/>
          </a:xfrm>
          <a:prstGeom prst="rect">
            <a:avLst/>
          </a:prstGeom>
        </p:spPr>
      </p:pic>
      <p:sp>
        <p:nvSpPr>
          <p:cNvPr id="7" name="Подзаголовок 2"/>
          <p:cNvSpPr txBox="1"/>
          <p:nvPr/>
        </p:nvSpPr>
        <p:spPr>
          <a:xfrm>
            <a:off x="1281400" y="5405972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Функція «Піпетка»</a:t>
            </a:r>
            <a:endParaRPr lang="en-US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45" y="1822891"/>
            <a:ext cx="3248220" cy="3493031"/>
          </a:xfrm>
          <a:prstGeom prst="rect">
            <a:avLst/>
          </a:prstGeom>
        </p:spPr>
      </p:pic>
      <p:sp>
        <p:nvSpPr>
          <p:cNvPr id="9" name="Подзаголовок 2"/>
          <p:cNvSpPr txBox="1"/>
          <p:nvPr/>
        </p:nvSpPr>
        <p:spPr>
          <a:xfrm>
            <a:off x="5035224" y="5403110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Кругова діаграма</a:t>
            </a:r>
            <a:endParaRPr lang="en-US" sz="16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232" y="1822891"/>
            <a:ext cx="1573764" cy="3491353"/>
          </a:xfrm>
          <a:prstGeom prst="rect">
            <a:avLst/>
          </a:prstGeom>
        </p:spPr>
      </p:pic>
      <p:sp>
        <p:nvSpPr>
          <p:cNvPr id="12" name="Подзаголовок 2"/>
          <p:cNvSpPr txBox="1"/>
          <p:nvPr/>
        </p:nvSpPr>
        <p:spPr>
          <a:xfrm>
            <a:off x="8472583" y="5403110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Інтерактивна мапа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27" y="398106"/>
            <a:ext cx="9875520" cy="1356360"/>
          </a:xfrm>
        </p:spPr>
        <p:txBody>
          <a:bodyPr/>
          <a:lstStyle/>
          <a:p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Зміна мови </a:t>
            </a:r>
            <a:r>
              <a:rPr lang="en-US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UI</a:t>
            </a:r>
            <a:endParaRPr lang="uk-U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14</a:t>
            </a:fld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66" y="731110"/>
            <a:ext cx="2949609" cy="32872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0" y="4302034"/>
            <a:ext cx="2966439" cy="19217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92" y="731110"/>
            <a:ext cx="3409791" cy="549271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627" y="1535318"/>
            <a:ext cx="1809506" cy="14124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154" y="3092585"/>
            <a:ext cx="2214453" cy="3131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27" y="398106"/>
            <a:ext cx="9875520" cy="1356360"/>
          </a:xfrm>
        </p:spPr>
        <p:txBody>
          <a:bodyPr/>
          <a:lstStyle/>
          <a:p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Зміна </a:t>
            </a:r>
            <a:r>
              <a:rPr lang="ru-RU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теми та </a:t>
            </a:r>
            <a:r>
              <a:rPr lang="ru-RU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кольорово</a:t>
            </a:r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ї</a:t>
            </a:r>
            <a:r>
              <a:rPr lang="ru-RU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схеми</a:t>
            </a:r>
            <a:r>
              <a:rPr lang="ru-RU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UI</a:t>
            </a:r>
            <a:endParaRPr lang="uk-U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15</a:t>
            </a:fld>
            <a:endParaRPr lang="en-US"/>
          </a:p>
        </p:txBody>
      </p:sp>
      <p:sp>
        <p:nvSpPr>
          <p:cNvPr id="12" name="Подзаголовок 2"/>
          <p:cNvSpPr txBox="1"/>
          <p:nvPr/>
        </p:nvSpPr>
        <p:spPr>
          <a:xfrm>
            <a:off x="1614274" y="2664085"/>
            <a:ext cx="4824363" cy="198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ru-RU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Було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реалізоване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використання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«</a:t>
            </a:r>
            <a:r>
              <a:rPr lang="uk-UA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Динамічних кольорів», які дозволяють користувачеві </a:t>
            </a:r>
            <a:r>
              <a:rPr lang="uk-UA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динамічно</a:t>
            </a:r>
            <a:r>
              <a:rPr lang="uk-UA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змінювати колір графічних об’єктів </a:t>
            </a:r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UI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доступні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2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тільки</a:t>
            </a:r>
            <a:r>
              <a:rPr lang="ru-RU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для </a:t>
            </a:r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Android 12+.</a:t>
            </a:r>
            <a:endParaRPr 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5424196" y="5598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24196" y="87799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82" y="1754466"/>
            <a:ext cx="1838949" cy="4117565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6733025" y="5894524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600" dirty="0" smtClean="0"/>
              <a:t>Android 12+</a:t>
            </a:r>
            <a:endParaRPr lang="en-US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76" y="1742168"/>
            <a:ext cx="2333557" cy="4142159"/>
          </a:xfrm>
          <a:prstGeom prst="rect">
            <a:avLst/>
          </a:prstGeom>
        </p:spPr>
      </p:pic>
      <p:sp>
        <p:nvSpPr>
          <p:cNvPr id="10" name="Подзаголовок 2"/>
          <p:cNvSpPr txBox="1"/>
          <p:nvPr/>
        </p:nvSpPr>
        <p:spPr>
          <a:xfrm>
            <a:off x="9232532" y="5872031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Більш старі версії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57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27" y="304800"/>
            <a:ext cx="9875520" cy="1356360"/>
          </a:xfrm>
        </p:spPr>
        <p:txBody>
          <a:bodyPr>
            <a:normAutofit/>
          </a:bodyPr>
          <a:lstStyle/>
          <a:p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Сторінки реєстрації та авторизації</a:t>
            </a:r>
            <a:endParaRPr lang="uk-UA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16</a:t>
            </a:fld>
            <a:endParaRPr lang="en-US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68471" y="2183214"/>
            <a:ext cx="1630045" cy="3611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98001" y="2183214"/>
            <a:ext cx="1645920" cy="3645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Сторінки </a:t>
            </a:r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списку </a:t>
            </a:r>
            <a:r>
              <a:rPr lang="uk-UA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одягу, списку наборів та для редагування</a:t>
            </a:r>
            <a:endParaRPr lang="uk-UA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17</a:t>
            </a:fld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02073" y="2504219"/>
            <a:ext cx="1529921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7279820" y="2504219"/>
            <a:ext cx="1466074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62" y="2504219"/>
            <a:ext cx="2925507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947207" y="2504220"/>
            <a:ext cx="1496858" cy="3181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Сторінка генерації наборів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18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30635"/>
            <a:ext cx="3207743" cy="352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62" y="2330635"/>
            <a:ext cx="1602076" cy="352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10" y="2330635"/>
            <a:ext cx="1593341" cy="352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561" y="2330635"/>
            <a:ext cx="1597713" cy="3528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Тестування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19</a:t>
            </a:fld>
            <a:endParaRPr lang="en-US"/>
          </a:p>
        </p:txBody>
      </p:sp>
      <p:sp>
        <p:nvSpPr>
          <p:cNvPr id="5" name="Подзаголовок 2"/>
          <p:cNvSpPr txBox="1"/>
          <p:nvPr/>
        </p:nvSpPr>
        <p:spPr>
          <a:xfrm>
            <a:off x="1143000" y="2999582"/>
            <a:ext cx="9205714" cy="291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</a:pPr>
            <a:r>
              <a:rPr lang="ru-RU" sz="1600" b="1" dirty="0" smtClean="0">
                <a:solidFill>
                  <a:schemeClr val="accent2"/>
                </a:solidFill>
              </a:rPr>
              <a:t>Модульне тестування</a:t>
            </a:r>
            <a:r>
              <a:rPr lang="ru-RU" sz="1600" b="1" dirty="0" smtClean="0"/>
              <a:t>: </a:t>
            </a:r>
            <a:r>
              <a:rPr lang="ru-RU" sz="1600" dirty="0" smtClean="0"/>
              <a:t>протестовано невиличк</a:t>
            </a:r>
            <a:r>
              <a:rPr lang="uk-UA" sz="1600" dirty="0" smtClean="0"/>
              <a:t>і функції та класи з папки «</a:t>
            </a:r>
            <a:r>
              <a:rPr lang="en-US" sz="1600" dirty="0" smtClean="0"/>
              <a:t>utils</a:t>
            </a:r>
            <a:r>
              <a:rPr lang="uk-UA" sz="1600" dirty="0" smtClean="0"/>
              <a:t>»</a:t>
            </a:r>
            <a:r>
              <a:rPr lang="ru-RU" sz="1600" dirty="0" smtClean="0"/>
              <a:t>;</a:t>
            </a:r>
          </a:p>
          <a:p>
            <a:pPr marL="285750" indent="-285750"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</a:pPr>
            <a:endParaRPr lang="ru-RU" sz="1200" dirty="0" smtClean="0"/>
          </a:p>
          <a:p>
            <a:pPr marL="285750" indent="-285750"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</a:pPr>
            <a:r>
              <a:rPr lang="uk-UA" sz="1600" b="1" dirty="0" smtClean="0">
                <a:solidFill>
                  <a:schemeClr val="accent2"/>
                </a:solidFill>
              </a:rPr>
              <a:t>Автоматизоване </a:t>
            </a:r>
            <a:r>
              <a:rPr lang="en-US" sz="1600" b="1" dirty="0" smtClean="0">
                <a:solidFill>
                  <a:schemeClr val="accent2"/>
                </a:solidFill>
              </a:rPr>
              <a:t>UI-</a:t>
            </a:r>
            <a:r>
              <a:rPr lang="uk-UA" sz="1600" b="1" dirty="0" smtClean="0">
                <a:solidFill>
                  <a:schemeClr val="accent2"/>
                </a:solidFill>
              </a:rPr>
              <a:t>тестування (</a:t>
            </a:r>
            <a:r>
              <a:rPr lang="en-US" sz="1600" b="1" dirty="0" smtClean="0">
                <a:solidFill>
                  <a:schemeClr val="accent2"/>
                </a:solidFill>
              </a:rPr>
              <a:t>End-2-end</a:t>
            </a:r>
            <a:r>
              <a:rPr lang="uk-UA" sz="1600" b="1" dirty="0" smtClean="0">
                <a:solidFill>
                  <a:schemeClr val="accent2"/>
                </a:solidFill>
              </a:rPr>
              <a:t>)</a:t>
            </a:r>
            <a:r>
              <a:rPr lang="uk-UA" sz="1600" b="1" dirty="0" smtClean="0"/>
              <a:t>: </a:t>
            </a:r>
            <a:r>
              <a:rPr lang="uk-UA" sz="1600" dirty="0" smtClean="0"/>
              <a:t>було протестовано практично всі функції на всіх сторінках з перевіркою наявності правильної реакції додатка;</a:t>
            </a:r>
          </a:p>
          <a:p>
            <a:pPr marL="285750" indent="-285750"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</a:pPr>
            <a:endParaRPr lang="en-US" sz="1200" dirty="0" smtClean="0"/>
          </a:p>
          <a:p>
            <a:pPr marL="285750" indent="-285750" algn="l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</a:pPr>
            <a:r>
              <a:rPr lang="ru-RU" sz="1600" b="1" dirty="0" smtClean="0">
                <a:solidFill>
                  <a:schemeClr val="accent2"/>
                </a:solidFill>
              </a:rPr>
              <a:t>Мануальне тестування</a:t>
            </a:r>
            <a:r>
              <a:rPr lang="ru-RU" sz="1600" b="1" dirty="0" smtClean="0"/>
              <a:t>: </a:t>
            </a:r>
            <a:r>
              <a:rPr lang="ru-RU" sz="1600" dirty="0" smtClean="0"/>
              <a:t>протестовано роботу та відображення інформації додатка на різних версіях </a:t>
            </a:r>
            <a:r>
              <a:rPr lang="en-US" sz="1600" dirty="0" smtClean="0"/>
              <a:t>Android</a:t>
            </a:r>
            <a:r>
              <a:rPr lang="uk-UA" sz="1600" dirty="0" smtClean="0"/>
              <a:t> та різних розмірах екрану.</a:t>
            </a:r>
            <a:endParaRPr lang="en-US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19690" y="2104108"/>
            <a:ext cx="192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chemeClr val="accent2"/>
                </a:solidFill>
              </a:rPr>
              <a:t>Було проведено: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Аналіз предметної галузі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0282" y="2028347"/>
            <a:ext cx="8946541" cy="419548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accent2"/>
                </a:solidFill>
              </a:rPr>
              <a:t>На ринку </a:t>
            </a:r>
            <a:r>
              <a:rPr lang="ru-RU" b="1" dirty="0" err="1">
                <a:solidFill>
                  <a:schemeClr val="accent2"/>
                </a:solidFill>
              </a:rPr>
              <a:t>існує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багато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додатків</a:t>
            </a:r>
            <a:r>
              <a:rPr lang="ru-RU" b="1" dirty="0">
                <a:solidFill>
                  <a:schemeClr val="accent2"/>
                </a:solidFill>
              </a:rPr>
              <a:t> для </a:t>
            </a:r>
            <a:r>
              <a:rPr lang="ru-RU" b="1" dirty="0" err="1">
                <a:solidFill>
                  <a:schemeClr val="accent2"/>
                </a:solidFill>
              </a:rPr>
              <a:t>управління</a:t>
            </a:r>
            <a:r>
              <a:rPr lang="ru-RU" b="1" dirty="0">
                <a:solidFill>
                  <a:schemeClr val="accent2"/>
                </a:solidFill>
              </a:rPr>
              <a:t> гардеробом </a:t>
            </a:r>
            <a:r>
              <a:rPr lang="ru-RU" b="1" dirty="0" err="1">
                <a:solidFill>
                  <a:schemeClr val="accent2"/>
                </a:solidFill>
              </a:rPr>
              <a:t>зі</a:t>
            </a:r>
            <a:r>
              <a:rPr lang="ru-RU" b="1" dirty="0">
                <a:solidFill>
                  <a:schemeClr val="accent2"/>
                </a:solidFill>
              </a:rPr>
              <a:t> схожими </a:t>
            </a:r>
            <a:r>
              <a:rPr lang="ru-RU" b="1" dirty="0" err="1" smtClean="0">
                <a:solidFill>
                  <a:schemeClr val="accent2"/>
                </a:solidFill>
              </a:rPr>
              <a:t>недоліками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accent2"/>
                </a:solidFill>
              </a:rPr>
              <a:t>C</a:t>
            </a:r>
            <a:r>
              <a:rPr lang="uk-UA" b="1" dirty="0" err="1" smtClean="0">
                <a:solidFill>
                  <a:schemeClr val="accent2"/>
                </a:solidFill>
              </a:rPr>
              <a:t>еред</a:t>
            </a:r>
            <a:r>
              <a:rPr lang="uk-UA" b="1" dirty="0" smtClean="0">
                <a:solidFill>
                  <a:schemeClr val="accent2"/>
                </a:solidFill>
              </a:rPr>
              <a:t> рішень було виявлено найбільш </a:t>
            </a:r>
            <a:r>
              <a:rPr lang="ru-RU" b="1" dirty="0" err="1" smtClean="0">
                <a:solidFill>
                  <a:schemeClr val="accent2"/>
                </a:solidFill>
              </a:rPr>
              <a:t>популярні</a:t>
            </a:r>
            <a:r>
              <a:rPr lang="ru-RU" b="1" dirty="0" smtClean="0">
                <a:solidFill>
                  <a:schemeClr val="accent2"/>
                </a:solidFill>
              </a:rPr>
              <a:t>: </a:t>
            </a:r>
            <a:r>
              <a:rPr lang="en-US" b="1" dirty="0" smtClean="0">
                <a:solidFill>
                  <a:schemeClr val="accent2"/>
                </a:solidFill>
              </a:rPr>
              <a:t>Stylebook</a:t>
            </a:r>
            <a:r>
              <a:rPr lang="en-US" b="1" dirty="0">
                <a:solidFill>
                  <a:schemeClr val="accent2"/>
                </a:solidFill>
              </a:rPr>
              <a:t>, Closet Space, Smart </a:t>
            </a:r>
            <a:r>
              <a:rPr lang="en-US" b="1" dirty="0" smtClean="0">
                <a:solidFill>
                  <a:schemeClr val="accent2"/>
                </a:solidFill>
              </a:rPr>
              <a:t>Closet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b="1" dirty="0" err="1" smtClean="0">
                <a:solidFill>
                  <a:schemeClr val="accent2"/>
                </a:solidFill>
              </a:rPr>
              <a:t>Більшість</a:t>
            </a:r>
            <a:r>
              <a:rPr lang="ru-RU" b="1" dirty="0" smtClean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додатків</a:t>
            </a:r>
            <a:r>
              <a:rPr lang="ru-RU" b="1" dirty="0" smtClean="0">
                <a:solidFill>
                  <a:schemeClr val="accent2"/>
                </a:solidFill>
              </a:rPr>
              <a:t> не </a:t>
            </a:r>
            <a:r>
              <a:rPr lang="ru-RU" b="1" dirty="0" err="1" smtClean="0">
                <a:solidFill>
                  <a:schemeClr val="accent2"/>
                </a:solidFill>
              </a:rPr>
              <a:t>пропонують</a:t>
            </a:r>
            <a:r>
              <a:rPr lang="ru-RU" b="1" dirty="0" smtClean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інтелектуальних</a:t>
            </a:r>
            <a:r>
              <a:rPr lang="ru-RU" b="1" dirty="0" smtClean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рекомендацій</a:t>
            </a:r>
            <a:r>
              <a:rPr lang="ru-RU" b="1" dirty="0" smtClean="0">
                <a:solidFill>
                  <a:schemeClr val="accent2"/>
                </a:solidFill>
              </a:rPr>
              <a:t> на </a:t>
            </a:r>
            <a:r>
              <a:rPr lang="ru-RU" b="1" dirty="0" err="1" smtClean="0">
                <a:solidFill>
                  <a:schemeClr val="accent2"/>
                </a:solidFill>
              </a:rPr>
              <a:t>основі</a:t>
            </a:r>
            <a:r>
              <a:rPr lang="ru-RU" b="1" dirty="0" smtClean="0">
                <a:solidFill>
                  <a:schemeClr val="accent2"/>
                </a:solidFill>
              </a:rPr>
              <a:t> погоди </a:t>
            </a:r>
            <a:r>
              <a:rPr lang="ru-RU" b="1" dirty="0" err="1" smtClean="0">
                <a:solidFill>
                  <a:schemeClr val="accent2"/>
                </a:solidFill>
              </a:rPr>
              <a:t>чи</a:t>
            </a:r>
            <a:r>
              <a:rPr lang="ru-RU" b="1" dirty="0" smtClean="0">
                <a:solidFill>
                  <a:schemeClr val="accent2"/>
                </a:solidFill>
              </a:rPr>
              <a:t> стилю.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b="1" dirty="0" err="1" smtClean="0">
                <a:solidFill>
                  <a:schemeClr val="accent2"/>
                </a:solidFill>
              </a:rPr>
              <a:t>Відсутність</a:t>
            </a:r>
            <a:r>
              <a:rPr lang="ru-RU" b="1" dirty="0" smtClean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якісного</a:t>
            </a:r>
            <a:r>
              <a:rPr lang="ru-RU" b="1" dirty="0">
                <a:solidFill>
                  <a:schemeClr val="accent2"/>
                </a:solidFill>
              </a:rPr>
              <a:t> офлайн-режиму є </a:t>
            </a:r>
            <a:r>
              <a:rPr lang="ru-RU" b="1" dirty="0" err="1">
                <a:solidFill>
                  <a:schemeClr val="accent2"/>
                </a:solidFill>
              </a:rPr>
              <a:t>ключовою</a:t>
            </a:r>
            <a:r>
              <a:rPr lang="ru-RU" b="1" dirty="0">
                <a:solidFill>
                  <a:schemeClr val="accent2"/>
                </a:solidFill>
              </a:rPr>
              <a:t> проблемою </a:t>
            </a:r>
            <a:r>
              <a:rPr lang="ru-RU" b="1" dirty="0" err="1">
                <a:solidFill>
                  <a:schemeClr val="accent2"/>
                </a:solidFill>
              </a:rPr>
              <a:t>існуючих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рішень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b="1" dirty="0" err="1">
                <a:solidFill>
                  <a:schemeClr val="accent2"/>
                </a:solidFill>
              </a:rPr>
              <a:t>Користувачі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іноді</a:t>
            </a:r>
            <a:r>
              <a:rPr lang="ru-RU" b="1" dirty="0" smtClean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скаржаться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smtClean="0">
                <a:solidFill>
                  <a:schemeClr val="accent2"/>
                </a:solidFill>
              </a:rPr>
              <a:t>на </a:t>
            </a:r>
            <a:r>
              <a:rPr lang="ru-RU" b="1" dirty="0" err="1">
                <a:solidFill>
                  <a:schemeClr val="accent2"/>
                </a:solidFill>
              </a:rPr>
              <a:t>незручне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керування</a:t>
            </a:r>
            <a:r>
              <a:rPr lang="ru-RU" b="1" dirty="0" smtClean="0">
                <a:solidFill>
                  <a:schemeClr val="accent2"/>
                </a:solidFill>
              </a:rPr>
              <a:t> та </a:t>
            </a:r>
            <a:r>
              <a:rPr lang="ru-RU" b="1" dirty="0" err="1" smtClean="0">
                <a:solidFill>
                  <a:schemeClr val="accent2"/>
                </a:solidFill>
              </a:rPr>
              <a:t>оптимізацію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b="1" dirty="0" err="1">
                <a:solidFill>
                  <a:schemeClr val="accent2"/>
                </a:solidFill>
              </a:rPr>
              <a:t>Преміум-версії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популярних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додатків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мають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високу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вартість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b="1" dirty="0" err="1">
                <a:solidFill>
                  <a:schemeClr val="accent2"/>
                </a:solidFill>
              </a:rPr>
              <a:t>Відсутність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української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>
                <a:solidFill>
                  <a:schemeClr val="accent2"/>
                </a:solidFill>
              </a:rPr>
              <a:t>локалізації</a:t>
            </a:r>
            <a:r>
              <a:rPr lang="ru-RU" b="1" dirty="0">
                <a:solidFill>
                  <a:schemeClr val="accent2"/>
                </a:solidFill>
              </a:rPr>
              <a:t> в </a:t>
            </a:r>
            <a:r>
              <a:rPr lang="ru-RU" b="1" dirty="0" err="1">
                <a:solidFill>
                  <a:schemeClr val="accent2"/>
                </a:solidFill>
              </a:rPr>
              <a:t>більшості</a:t>
            </a:r>
            <a:r>
              <a:rPr lang="ru-RU" b="1" dirty="0">
                <a:solidFill>
                  <a:schemeClr val="accent2"/>
                </a:solidFill>
              </a:rPr>
              <a:t> </a:t>
            </a:r>
            <a:r>
              <a:rPr lang="ru-RU" b="1" dirty="0" err="1" smtClean="0">
                <a:solidFill>
                  <a:schemeClr val="accent2"/>
                </a:solidFill>
              </a:rPr>
              <a:t>рішень</a:t>
            </a:r>
            <a:r>
              <a:rPr lang="ru-RU" b="1" dirty="0" smtClean="0">
                <a:solidFill>
                  <a:schemeClr val="accent2"/>
                </a:solidFill>
              </a:rPr>
              <a:t>.</a:t>
            </a:r>
            <a:endParaRPr lang="ru-RU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Висновки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726406"/>
            <a:ext cx="9872871" cy="4038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прискорює та спрощує процес підбору одягу для специфічних випадків завдяки особистому каталогу одягу та наборів, і можливості автоматичного підбору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чим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економить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багато</a:t>
            </a: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часу користувачеві;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демонструє ефективне поєднання сучасних технологій розробки мобільних додатків з інноваційними підходами до вирішення повсякденних завдань;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uk-UA" b="1" dirty="0" smtClean="0">
                <a:solidFill>
                  <a:schemeClr val="accent4">
                    <a:lumMod val="75000"/>
                  </a:schemeClr>
                </a:solidFill>
              </a:rPr>
              <a:t>має значний потенціал для подальшого вдосконалення, наприклад, інтеграція з інтернет-магазинами одягу.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3000" y="1965960"/>
            <a:ext cx="6890657" cy="49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uk-UA" b="1" dirty="0" smtClean="0">
                <a:solidFill>
                  <a:schemeClr val="accent2">
                    <a:lumMod val="75000"/>
                  </a:schemeClr>
                </a:solidFill>
              </a:rPr>
              <a:t>Під час роботи було розроблено додаток, який: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Аналіз </a:t>
            </a:r>
            <a:r>
              <a:rPr lang="uk-U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аналогів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96" y="2466550"/>
            <a:ext cx="3326268" cy="1987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64" y="2466549"/>
            <a:ext cx="3424060" cy="1987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425" y="2466550"/>
            <a:ext cx="3732635" cy="1987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396734" y="4731011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Stylebook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045958" y="4731011"/>
            <a:ext cx="1527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Closet</a:t>
            </a:r>
            <a:r>
              <a:rPr lang="uk-U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 </a:t>
            </a:r>
            <a:r>
              <a:rPr lang="uk-UA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Space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ea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256385" y="4728291"/>
            <a:ext cx="154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Smart</a:t>
            </a:r>
            <a:r>
              <a:rPr lang="uk-U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 </a:t>
            </a:r>
            <a:r>
              <a:rPr lang="uk-UA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ea typeface="Calibri" panose="020F0502020204030204" pitchFamily="34" charset="0"/>
              </a:rPr>
              <a:t>Closet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Аналіз </a:t>
            </a:r>
            <a:r>
              <a:rPr lang="uk-U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аналогів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80" y="1965960"/>
            <a:ext cx="5393093" cy="4141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Актуальність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2446" y="2108902"/>
            <a:ext cx="8946541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chemeClr val="accent2"/>
                </a:solidFill>
              </a:rPr>
              <a:t>Можливість роботи </a:t>
            </a:r>
            <a:r>
              <a:rPr lang="uk-UA" b="1" dirty="0">
                <a:solidFill>
                  <a:schemeClr val="accent2"/>
                </a:solidFill>
              </a:rPr>
              <a:t>більшості </a:t>
            </a:r>
            <a:r>
              <a:rPr lang="uk-UA" b="1" dirty="0" smtClean="0">
                <a:solidFill>
                  <a:schemeClr val="accent2"/>
                </a:solidFill>
              </a:rPr>
              <a:t>функціоналу в </a:t>
            </a:r>
            <a:r>
              <a:rPr lang="uk-UA" b="1" dirty="0" err="1" smtClean="0">
                <a:solidFill>
                  <a:schemeClr val="accent2"/>
                </a:solidFill>
              </a:rPr>
              <a:t>офлайн</a:t>
            </a:r>
            <a:r>
              <a:rPr lang="uk-UA" b="1" dirty="0" smtClean="0">
                <a:solidFill>
                  <a:schemeClr val="accent2"/>
                </a:solidFill>
              </a:rPr>
              <a:t>-режимі </a:t>
            </a:r>
            <a:r>
              <a:rPr lang="uk-UA" b="1" dirty="0">
                <a:solidFill>
                  <a:schemeClr val="accent2"/>
                </a:solidFill>
              </a:rPr>
              <a:t>із локальним зберіганням </a:t>
            </a:r>
            <a:r>
              <a:rPr lang="uk-UA" b="1" dirty="0" smtClean="0">
                <a:solidFill>
                  <a:schemeClr val="accent2"/>
                </a:solidFill>
              </a:rPr>
              <a:t>даних.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chemeClr val="accent2"/>
                </a:solidFill>
              </a:rPr>
              <a:t>Розширені алгоритми </a:t>
            </a:r>
            <a:r>
              <a:rPr lang="uk-UA" b="1" dirty="0">
                <a:solidFill>
                  <a:schemeClr val="accent2"/>
                </a:solidFill>
              </a:rPr>
              <a:t>підбору одягу, які враховують не тільки колір і категорію, але й погоду, призначення одягу (спорт, прогулянка та інші), стиль </a:t>
            </a:r>
            <a:r>
              <a:rPr lang="uk-UA" b="1" dirty="0" smtClean="0">
                <a:solidFill>
                  <a:schemeClr val="accent2"/>
                </a:solidFill>
              </a:rPr>
              <a:t>користувача.</a:t>
            </a:r>
            <a:endParaRPr lang="ru-RU" sz="1600" b="1" dirty="0" smtClean="0">
              <a:solidFill>
                <a:schemeClr val="accent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ru-RU" sz="1600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uk-UA" b="1" dirty="0" smtClean="0">
                <a:solidFill>
                  <a:schemeClr val="accent2"/>
                </a:solidFill>
              </a:rPr>
              <a:t>Створення інтуїтивного та приємного </a:t>
            </a:r>
            <a:r>
              <a:rPr lang="uk-UA" b="1" dirty="0">
                <a:solidFill>
                  <a:schemeClr val="accent2"/>
                </a:solidFill>
              </a:rPr>
              <a:t>інтерфейсу для зручного управління елементами </a:t>
            </a:r>
            <a:r>
              <a:rPr lang="uk-UA" b="1" dirty="0" smtClean="0">
                <a:solidFill>
                  <a:schemeClr val="accent2"/>
                </a:solidFill>
              </a:rPr>
              <a:t>гардеробу.</a:t>
            </a:r>
            <a:endParaRPr lang="ru-RU" b="1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Вибір технологій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6</a:t>
            </a:fld>
            <a:endParaRPr lang="en-US"/>
          </a:p>
        </p:txBody>
      </p:sp>
      <p:sp>
        <p:nvSpPr>
          <p:cNvPr id="10" name="Подзаголовок 2"/>
          <p:cNvSpPr txBox="1"/>
          <p:nvPr/>
        </p:nvSpPr>
        <p:spPr>
          <a:xfrm>
            <a:off x="1219690" y="3304382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Середа розробки</a:t>
            </a:r>
            <a:endParaRPr lang="en-US" sz="1600" dirty="0"/>
          </a:p>
        </p:txBody>
      </p:sp>
      <p:sp>
        <p:nvSpPr>
          <p:cNvPr id="16" name="Подзаголовок 2"/>
          <p:cNvSpPr txBox="1"/>
          <p:nvPr/>
        </p:nvSpPr>
        <p:spPr>
          <a:xfrm>
            <a:off x="1219690" y="5452177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600" dirty="0" smtClean="0"/>
              <a:t>UI-</a:t>
            </a:r>
            <a:r>
              <a:rPr lang="uk-UA" sz="1600" dirty="0" smtClean="0"/>
              <a:t>дизайн</a:t>
            </a:r>
            <a:endParaRPr lang="en-US" sz="1600" dirty="0"/>
          </a:p>
        </p:txBody>
      </p:sp>
      <p:pic>
        <p:nvPicPr>
          <p:cNvPr id="1038" name="Picture 14" descr="Android Studio 4.0 – the Most Exciting Updates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49331"/>
            <a:ext cx="2236443" cy="125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72" y="4456229"/>
            <a:ext cx="2404298" cy="995948"/>
          </a:xfrm>
          <a:prstGeom prst="rect">
            <a:avLst/>
          </a:prstGeom>
        </p:spPr>
      </p:pic>
      <p:pic>
        <p:nvPicPr>
          <p:cNvPr id="1042" name="Picture 18" descr="Discover OkHttp, a powerful HTTP &amp; HTTP/2 client for Android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57" y="3009902"/>
            <a:ext cx="1775615" cy="7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[Android] REST AP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21355" r="18654" b="21321"/>
          <a:stretch/>
        </p:blipFill>
        <p:spPr bwMode="auto">
          <a:xfrm>
            <a:off x="5247357" y="2045168"/>
            <a:ext cx="1775615" cy="6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5903610" y="2545295"/>
            <a:ext cx="463110" cy="623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+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Подзаголовок 2"/>
          <p:cNvSpPr txBox="1"/>
          <p:nvPr/>
        </p:nvSpPr>
        <p:spPr>
          <a:xfrm>
            <a:off x="8926368" y="3070816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Локальна БД</a:t>
            </a:r>
            <a:endParaRPr lang="en-US" sz="1600" dirty="0"/>
          </a:p>
        </p:txBody>
      </p:sp>
      <p:pic>
        <p:nvPicPr>
          <p:cNvPr id="1048" name="Picture 24" descr="Coil：为Kotlin而生的图片加载框架_coil gif-CSDN博客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 b="10501"/>
          <a:stretch/>
        </p:blipFill>
        <p:spPr bwMode="auto">
          <a:xfrm>
            <a:off x="4754345" y="4583015"/>
            <a:ext cx="2652829" cy="93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одзаголовок 2"/>
          <p:cNvSpPr txBox="1"/>
          <p:nvPr/>
        </p:nvSpPr>
        <p:spPr>
          <a:xfrm>
            <a:off x="4595172" y="5520870"/>
            <a:ext cx="3079984" cy="70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Завантаження та відображення зображень</a:t>
            </a:r>
            <a:endParaRPr lang="en-US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t="2587" b="5073"/>
          <a:stretch/>
        </p:blipFill>
        <p:spPr>
          <a:xfrm>
            <a:off x="8698149" y="4204491"/>
            <a:ext cx="2695104" cy="1339141"/>
          </a:xfrm>
          <a:prstGeom prst="rect">
            <a:avLst/>
          </a:prstGeom>
        </p:spPr>
      </p:pic>
      <p:sp>
        <p:nvSpPr>
          <p:cNvPr id="28" name="Подзаголовок 2"/>
          <p:cNvSpPr txBox="1"/>
          <p:nvPr/>
        </p:nvSpPr>
        <p:spPr>
          <a:xfrm>
            <a:off x="8760964" y="5543632"/>
            <a:ext cx="2569474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sz="1600" dirty="0" smtClean="0"/>
              <a:t>ORM </a:t>
            </a:r>
            <a:r>
              <a:rPr lang="ru-RU" sz="1600" dirty="0" smtClean="0"/>
              <a:t>для </a:t>
            </a:r>
            <a:r>
              <a:rPr lang="ru-RU" sz="1600" dirty="0" err="1" smtClean="0"/>
              <a:t>ло</a:t>
            </a:r>
            <a:r>
              <a:rPr lang="uk-UA" sz="1600" dirty="0" smtClean="0"/>
              <a:t>кальної БД</a:t>
            </a:r>
            <a:endParaRPr lang="en-US" sz="1600" dirty="0"/>
          </a:p>
        </p:txBody>
      </p:sp>
      <p:pic>
        <p:nvPicPr>
          <p:cNvPr id="1050" name="Picture 26" descr="Sqli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64" y="2011747"/>
            <a:ext cx="2413870" cy="103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одзаголовок 2"/>
          <p:cNvSpPr txBox="1"/>
          <p:nvPr/>
        </p:nvSpPr>
        <p:spPr>
          <a:xfrm>
            <a:off x="5093633" y="3828317"/>
            <a:ext cx="2083062" cy="329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uk-UA" sz="1600" dirty="0" smtClean="0"/>
              <a:t>Інтеграція з</a:t>
            </a:r>
            <a:r>
              <a:rPr lang="en-US" sz="1600" dirty="0" smtClean="0"/>
              <a:t> REST</a:t>
            </a:r>
            <a:r>
              <a:rPr lang="uk-UA" sz="1600" dirty="0" smtClean="0"/>
              <a:t> </a:t>
            </a:r>
            <a:r>
              <a:rPr lang="en-US" sz="1600" dirty="0" smtClean="0"/>
              <a:t>API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436" y="360784"/>
            <a:ext cx="9875520" cy="1356360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Use-Case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7</a:t>
            </a:fld>
            <a:endParaRPr lang="en-US"/>
          </a:p>
        </p:txBody>
      </p:sp>
      <p:pic>
        <p:nvPicPr>
          <p:cNvPr id="5" name="Рисунок 4" descr="C:\Users\olehm\Downloads\use_case_dia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32" y="1772816"/>
            <a:ext cx="4959950" cy="455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77" y="47275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Activity Diagram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8</a:t>
            </a:fld>
            <a:endParaRPr lang="en-US"/>
          </a:p>
        </p:txBody>
      </p:sp>
      <p:pic>
        <p:nvPicPr>
          <p:cNvPr id="5" name="Рисунок 4" descr="C:\Users\olehm\Downloads\activity_diagram-Вхід в систему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4" y="1623526"/>
            <a:ext cx="3519960" cy="46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olehm\Downloads\activity_diagram-Генерація наборів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98" y="1623526"/>
            <a:ext cx="2899342" cy="46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olehm\Downloads\activity_diagram-Перезапис пароля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46" y="2193029"/>
            <a:ext cx="3810467" cy="34612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4065037" y="1532244"/>
            <a:ext cx="80865" cy="4782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8454923" y="1532244"/>
            <a:ext cx="80865" cy="4782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77" y="472751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Activity Diagram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14532-9A67-4232-B4BF-E1F85BAD7C5F}" type="slidenum">
              <a:rPr lang="en-US" smtClean="0"/>
              <a:t>9</a:t>
            </a:fld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534967" y="1532244"/>
            <a:ext cx="80865" cy="4782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C:\Users\olehm\Downloads\activity_diagram-Статистика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1" y="1532244"/>
            <a:ext cx="4107859" cy="47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olehm\Downloads\activity_diagram-Налаштування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50" y="1532244"/>
            <a:ext cx="4617935" cy="4782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0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711</TotalTime>
  <Words>431</Words>
  <Application>Microsoft Office PowerPoint</Application>
  <PresentationFormat>Широкоэкранный</PresentationFormat>
  <Paragraphs>90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Wingdings</vt:lpstr>
      <vt:lpstr>Базис</vt:lpstr>
      <vt:lpstr>Мобільний додаток для управління гардеробом.   Front-end</vt:lpstr>
      <vt:lpstr>Аналіз предметної галузі</vt:lpstr>
      <vt:lpstr>Аналіз аналогів</vt:lpstr>
      <vt:lpstr>Аналіз аналогів</vt:lpstr>
      <vt:lpstr>Актуальність</vt:lpstr>
      <vt:lpstr>Вибір технологій</vt:lpstr>
      <vt:lpstr>Use-Case Diagram</vt:lpstr>
      <vt:lpstr>Activity Diagram </vt:lpstr>
      <vt:lpstr>Activity Diagram </vt:lpstr>
      <vt:lpstr>State Machine Diagram </vt:lpstr>
      <vt:lpstr>ER-діаграма бази даних</vt:lpstr>
      <vt:lpstr>Побудова ахітектури проєкту</vt:lpstr>
      <vt:lpstr>Реалізація цікавих рішень</vt:lpstr>
      <vt:lpstr>Зміна мови UI</vt:lpstr>
      <vt:lpstr>Зміна теми та кольорової схеми UI</vt:lpstr>
      <vt:lpstr>Сторінки реєстрації та авторизації</vt:lpstr>
      <vt:lpstr>Сторінки списку одягу, списку наборів та для редагування</vt:lpstr>
      <vt:lpstr>Сторінка генерації наборів</vt:lpstr>
      <vt:lpstr>Тестування</vt:lpstr>
      <vt:lpstr>Висновки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Мобільний додаток для управління гардеробом. Front-end</dc:title>
  <dc:creator>Малюта Олег</dc:creator>
  <cp:lastModifiedBy>Малюта Олег</cp:lastModifiedBy>
  <cp:revision>108</cp:revision>
  <dcterms:created xsi:type="dcterms:W3CDTF">2025-06-05T10:25:00Z</dcterms:created>
  <dcterms:modified xsi:type="dcterms:W3CDTF">2025-06-09T21:22:01Z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2A406D500A954B678FDED56636ACF6C4_12</vt:lpwstr>
  </property>
  <property fmtid="{D5CDD505-2E9C-101B-9397-08002B2CF9AE}" pid="3" name="KSOProductBuildVer">
    <vt:lpwstr>1033-12.2.0.21546</vt:lpwstr>
  </property>
</Properties>
</file>